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20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9" r:id="rId20"/>
    <p:sldId id="269" r:id="rId21"/>
  </p:sldIdLst>
  <p:sldSz cx="9144000" cy="5143500" type="screen16x9"/>
  <p:notesSz cx="9144000" cy="51435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779"/>
    <a:srgbClr val="EE8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4645"/>
  </p:normalViewPr>
  <p:slideViewPr>
    <p:cSldViewPr snapToGrid="0">
      <p:cViewPr varScale="1">
        <p:scale>
          <a:sx n="177" d="100"/>
          <a:sy n="177" d="100"/>
        </p:scale>
        <p:origin x="400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elia.com/tag/api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efbe6a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efbe6a1ed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7bb5c3d83_1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7bb5c3d83_1_69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f446b364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f446b3641_1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REST </a:t>
            </a:r>
            <a:r>
              <a:rPr lang="en-US" b="1" dirty="0" err="1"/>
              <a:t>es</a:t>
            </a:r>
            <a:r>
              <a:rPr lang="en-US" b="1" dirty="0"/>
              <a:t> 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b="1" dirty="0" err="1"/>
              <a:t>interfaz</a:t>
            </a:r>
            <a:r>
              <a:rPr lang="en-US" b="1" dirty="0"/>
              <a:t> para </a:t>
            </a:r>
            <a:r>
              <a:rPr lang="en-US" b="1" dirty="0" err="1"/>
              <a:t>conectar</a:t>
            </a:r>
            <a:r>
              <a:rPr lang="en-US" b="1" dirty="0"/>
              <a:t> </a:t>
            </a:r>
            <a:r>
              <a:rPr lang="en-US" b="1" dirty="0" err="1"/>
              <a:t>varios</a:t>
            </a:r>
            <a:r>
              <a:rPr lang="en-US" b="1" dirty="0"/>
              <a:t> </a:t>
            </a:r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basados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el </a:t>
            </a:r>
            <a:r>
              <a:rPr lang="en-US" b="1" dirty="0" err="1"/>
              <a:t>protocolo</a:t>
            </a:r>
            <a:r>
              <a:rPr lang="en-US" b="1" dirty="0"/>
              <a:t> HTTP</a:t>
            </a:r>
            <a:r>
              <a:rPr lang="en-US" dirty="0"/>
              <a:t> (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protocolos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antiguos</a:t>
            </a:r>
            <a:r>
              <a:rPr lang="en-US" dirty="0"/>
              <a:t>) y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obtener</a:t>
            </a:r>
            <a:r>
              <a:rPr lang="en-US" dirty="0"/>
              <a:t> y </a:t>
            </a:r>
            <a:r>
              <a:rPr lang="en-US" dirty="0" err="1"/>
              <a:t>generar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y </a:t>
            </a:r>
            <a:r>
              <a:rPr lang="en-US" dirty="0" err="1"/>
              <a:t>operaciones</a:t>
            </a:r>
            <a:r>
              <a:rPr lang="en-US" dirty="0"/>
              <a:t>, </a:t>
            </a:r>
            <a:r>
              <a:rPr lang="en-US" dirty="0" err="1"/>
              <a:t>devolviendo</a:t>
            </a:r>
            <a:r>
              <a:rPr lang="en-US" dirty="0"/>
              <a:t>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XML y JSON</a:t>
            </a:r>
          </a:p>
          <a:p>
            <a:r>
              <a:rPr lang="en-US" dirty="0" err="1"/>
              <a:t>Metodos</a:t>
            </a:r>
            <a:r>
              <a:rPr lang="en-US" dirty="0"/>
              <a:t> HTTP: GET, POST, PUT, DELETE</a:t>
            </a:r>
          </a:p>
          <a:p>
            <a:r>
              <a:rPr lang="en-US" dirty="0" err="1"/>
              <a:t>Ventaja</a:t>
            </a:r>
            <a:r>
              <a:rPr lang="en-US" dirty="0"/>
              <a:t> Nos </a:t>
            </a:r>
            <a:r>
              <a:rPr lang="en-US" b="1" dirty="0" err="1"/>
              <a:t>permite</a:t>
            </a:r>
            <a:r>
              <a:rPr lang="en-US" b="1" dirty="0"/>
              <a:t> </a:t>
            </a:r>
            <a:r>
              <a:rPr lang="en-US" b="1" dirty="0" err="1"/>
              <a:t>separar</a:t>
            </a:r>
            <a:r>
              <a:rPr lang="en-US" b="1" dirty="0"/>
              <a:t> el </a:t>
            </a:r>
            <a:r>
              <a:rPr lang="en-US" b="1" dirty="0" err="1"/>
              <a:t>cliente</a:t>
            </a:r>
            <a:r>
              <a:rPr lang="en-US" b="1" dirty="0"/>
              <a:t> del </a:t>
            </a:r>
            <a:r>
              <a:rPr lang="en-US" b="1" dirty="0" err="1"/>
              <a:t>servidor</a:t>
            </a:r>
            <a:r>
              <a:rPr lang="en-US" dirty="0"/>
              <a:t>.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que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desarrollar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Node y Express, y </a:t>
            </a:r>
            <a:r>
              <a:rPr lang="en-US" dirty="0" err="1"/>
              <a:t>nuestra</a:t>
            </a:r>
            <a:r>
              <a:rPr lang="en-US" dirty="0"/>
              <a:t> API REST con </a:t>
            </a:r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, no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de un </a:t>
            </a:r>
            <a:r>
              <a:rPr lang="en-US" dirty="0" err="1"/>
              <a:t>mismo</a:t>
            </a:r>
            <a:endParaRPr lang="en-US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61899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n-US" b="1" dirty="0">
                <a:hlinkClick r:id="rId3"/>
              </a:rPr>
              <a:t>API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conjunto de </a:t>
            </a:r>
            <a:r>
              <a:rPr lang="en-US" dirty="0" err="1"/>
              <a:t>funciones</a:t>
            </a:r>
            <a:r>
              <a:rPr lang="en-US" dirty="0"/>
              <a:t> y </a:t>
            </a:r>
            <a:r>
              <a:rPr lang="en-US" dirty="0" err="1"/>
              <a:t>procedimientos</a:t>
            </a:r>
            <a:r>
              <a:rPr lang="en-US" dirty="0"/>
              <a:t> que </a:t>
            </a:r>
            <a:r>
              <a:rPr lang="en-US" dirty="0" err="1"/>
              <a:t>cumplen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o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con el fin de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utilizadas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i="1" dirty="0"/>
              <a:t>software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ejecutan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de CRUD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5564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Concurrencia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habilidad</a:t>
            </a:r>
            <a:r>
              <a:rPr lang="en-US" dirty="0"/>
              <a:t> que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computador</a:t>
            </a:r>
            <a:r>
              <a:rPr lang="en-US" dirty="0"/>
              <a:t> de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  <a:p>
            <a:r>
              <a:rPr lang="en-US" dirty="0"/>
              <a:t>Gracias a la </a:t>
            </a:r>
            <a:r>
              <a:rPr lang="en-US" b="1" dirty="0" err="1"/>
              <a:t>concurrencia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que </a:t>
            </a:r>
            <a:r>
              <a:rPr lang="en-US" dirty="0" err="1"/>
              <a:t>puedes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un video </a:t>
            </a:r>
            <a:r>
              <a:rPr lang="en-US" dirty="0" err="1"/>
              <a:t>en</a:t>
            </a:r>
            <a:r>
              <a:rPr lang="en-US" dirty="0"/>
              <a:t> YouTube </a:t>
            </a:r>
            <a:r>
              <a:rPr lang="en-US" dirty="0" err="1"/>
              <a:t>mientas</a:t>
            </a:r>
            <a:r>
              <a:rPr lang="en-US" dirty="0"/>
              <a:t> </a:t>
            </a:r>
            <a:r>
              <a:rPr lang="en-US" dirty="0" err="1"/>
              <a:t>subes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a Dropbox y </a:t>
            </a:r>
            <a:r>
              <a:rPr lang="en-US" dirty="0" err="1"/>
              <a:t>hablas</a:t>
            </a:r>
            <a:r>
              <a:rPr lang="en-US" dirty="0"/>
              <a:t> con </a:t>
            </a:r>
            <a:r>
              <a:rPr lang="en-US" dirty="0" err="1"/>
              <a:t>tus</a:t>
            </a:r>
            <a:r>
              <a:rPr lang="en-US" dirty="0"/>
              <a:t> amigos </a:t>
            </a:r>
            <a:r>
              <a:rPr lang="en-US" dirty="0" err="1"/>
              <a:t>en</a:t>
            </a:r>
            <a:r>
              <a:rPr lang="en-US" dirty="0"/>
              <a:t> Facebook, </a:t>
            </a:r>
            <a:r>
              <a:rPr lang="en-US" dirty="0" err="1"/>
              <a:t>todo</a:t>
            </a:r>
            <a:r>
              <a:rPr lang="en-US" dirty="0"/>
              <a:t> a la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  <a:p>
            <a:r>
              <a:rPr lang="en-US" dirty="0"/>
              <a:t>Si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sólo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procesador</a:t>
            </a:r>
            <a:r>
              <a:rPr lang="en-US" dirty="0"/>
              <a:t>, el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b="1" dirty="0" err="1"/>
              <a:t>simula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haciendo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al </a:t>
            </a:r>
            <a:r>
              <a:rPr lang="en-US" dirty="0" err="1"/>
              <a:t>mismo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lo que </a:t>
            </a:r>
            <a:r>
              <a:rPr lang="en-US" dirty="0" err="1"/>
              <a:t>realmente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darle</a:t>
            </a:r>
            <a:r>
              <a:rPr lang="en-US" dirty="0"/>
              <a:t>, a las </a:t>
            </a:r>
            <a:r>
              <a:rPr lang="en-US" dirty="0" err="1"/>
              <a:t>aplicaciones</a:t>
            </a:r>
            <a:r>
              <a:rPr lang="en-US" dirty="0"/>
              <a:t>, </a:t>
            </a:r>
            <a:r>
              <a:rPr lang="en-US" dirty="0" err="1"/>
              <a:t>acceso</a:t>
            </a:r>
            <a:r>
              <a:rPr lang="en-US" dirty="0"/>
              <a:t> al </a:t>
            </a:r>
            <a:r>
              <a:rPr lang="en-US" dirty="0" err="1"/>
              <a:t>procesador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turnos</a:t>
            </a:r>
            <a:r>
              <a:rPr lang="en-US" dirty="0"/>
              <a:t> </a:t>
            </a:r>
            <a:r>
              <a:rPr lang="en-US" dirty="0" err="1"/>
              <a:t>cortos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69910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Git, </a:t>
            </a:r>
            <a:r>
              <a:rPr lang="en-US" dirty="0" err="1"/>
              <a:t>es</a:t>
            </a:r>
            <a:r>
              <a:rPr lang="en-US" dirty="0"/>
              <a:t> un software de control de </a:t>
            </a:r>
            <a:r>
              <a:rPr lang="en-US" dirty="0" err="1"/>
              <a:t>versiones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Linux</a:t>
            </a:r>
          </a:p>
          <a:p>
            <a:r>
              <a:rPr lang="en-US" dirty="0"/>
              <a:t>Git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creado</a:t>
            </a:r>
            <a:r>
              <a:rPr lang="en-US" dirty="0"/>
              <a:t> </a:t>
            </a:r>
            <a:r>
              <a:rPr lang="en-US" dirty="0" err="1"/>
              <a:t>pensando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eficiencia</a:t>
            </a:r>
            <a:r>
              <a:rPr lang="en-US" dirty="0"/>
              <a:t> y la </a:t>
            </a:r>
            <a:r>
              <a:rPr lang="en-US" dirty="0" err="1"/>
              <a:t>confiabilidad</a:t>
            </a:r>
            <a:r>
              <a:rPr lang="en-US" dirty="0"/>
              <a:t> del </a:t>
            </a:r>
            <a:r>
              <a:rPr lang="en-US" dirty="0" err="1"/>
              <a:t>mantenimiento</a:t>
            </a:r>
            <a:r>
              <a:rPr lang="en-US" dirty="0"/>
              <a:t> de </a:t>
            </a:r>
            <a:r>
              <a:rPr lang="en-US" dirty="0" err="1"/>
              <a:t>versiones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éstas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un gran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fuente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2303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S3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servicio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creado</a:t>
            </a:r>
            <a:r>
              <a:rPr lang="en-US" dirty="0"/>
              <a:t> para </a:t>
            </a:r>
            <a:r>
              <a:rPr lang="en-US" dirty="0" err="1"/>
              <a:t>almacenar</a:t>
            </a:r>
            <a:r>
              <a:rPr lang="en-US" dirty="0"/>
              <a:t> y </a:t>
            </a:r>
            <a:r>
              <a:rPr lang="en-US" dirty="0" err="1"/>
              <a:t>recuperar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volumen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ubicación</a:t>
            </a:r>
            <a:r>
              <a:rPr lang="en-US" dirty="0"/>
              <a:t> de Internet.</a:t>
            </a:r>
          </a:p>
          <a:p>
            <a:r>
              <a:rPr lang="en-US" dirty="0"/>
              <a:t>Amazon S3 </a:t>
            </a:r>
            <a:r>
              <a:rPr lang="en-US" dirty="0" err="1"/>
              <a:t>también</a:t>
            </a:r>
            <a:r>
              <a:rPr lang="en-US" dirty="0"/>
              <a:t> se ha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flexible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3202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empaqueta</a:t>
            </a:r>
            <a:r>
              <a:rPr lang="en-US" dirty="0"/>
              <a:t> software </a:t>
            </a:r>
            <a:r>
              <a:rPr lang="en-US" dirty="0" err="1"/>
              <a:t>en</a:t>
            </a:r>
            <a:r>
              <a:rPr lang="en-US" dirty="0"/>
              <a:t> “</a:t>
            </a:r>
            <a:r>
              <a:rPr lang="en-US" dirty="0" err="1"/>
              <a:t>contenedores</a:t>
            </a:r>
            <a:r>
              <a:rPr lang="en-US" dirty="0"/>
              <a:t>” que </a:t>
            </a:r>
            <a:r>
              <a:rPr lang="en-US" dirty="0" err="1"/>
              <a:t>incluyen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ellos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lo </a:t>
            </a:r>
            <a:r>
              <a:rPr lang="en-US" dirty="0" err="1"/>
              <a:t>necesario</a:t>
            </a:r>
            <a:r>
              <a:rPr lang="en-US" dirty="0"/>
              <a:t> para que </a:t>
            </a:r>
            <a:r>
              <a:rPr lang="en-US" dirty="0" err="1"/>
              <a:t>dicho</a:t>
            </a:r>
            <a:r>
              <a:rPr lang="en-US" dirty="0"/>
              <a:t> software se </a:t>
            </a:r>
            <a:r>
              <a:rPr lang="en-US" dirty="0" err="1"/>
              <a:t>ejecute</a:t>
            </a:r>
            <a:r>
              <a:rPr lang="en-US" dirty="0"/>
              <a:t>, </a:t>
            </a:r>
            <a:r>
              <a:rPr lang="en-US" dirty="0" err="1"/>
              <a:t>incluidas</a:t>
            </a:r>
            <a:r>
              <a:rPr lang="en-US" dirty="0"/>
              <a:t> </a:t>
            </a:r>
            <a:r>
              <a:rPr lang="en-US" dirty="0" err="1"/>
              <a:t>librerías</a:t>
            </a:r>
            <a:r>
              <a:rPr lang="en-US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6488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0" y="385763"/>
            <a:ext cx="3429000" cy="19288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síncronas</a:t>
            </a:r>
            <a:r>
              <a:rPr lang="en-US" dirty="0"/>
              <a:t>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impiden</a:t>
            </a:r>
            <a:r>
              <a:rPr lang="en-US" dirty="0"/>
              <a:t> el </a:t>
            </a:r>
            <a:r>
              <a:rPr lang="en-US" dirty="0" err="1"/>
              <a:t>avance</a:t>
            </a:r>
            <a:r>
              <a:rPr lang="en-US" dirty="0"/>
              <a:t> del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hasta que </a:t>
            </a:r>
            <a:r>
              <a:rPr lang="en-US" dirty="0" err="1"/>
              <a:t>vuelven</a:t>
            </a:r>
            <a:r>
              <a:rPr lang="en-US" dirty="0"/>
              <a:t>. Una </a:t>
            </a:r>
            <a:r>
              <a:rPr lang="en-US" dirty="0" err="1"/>
              <a:t>llamada</a:t>
            </a:r>
            <a:r>
              <a:rPr lang="en-US" dirty="0"/>
              <a:t> individual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función</a:t>
            </a:r>
            <a:r>
              <a:rPr lang="en-US" dirty="0"/>
              <a:t> </a:t>
            </a:r>
            <a:r>
              <a:rPr lang="en-US" dirty="0" err="1"/>
              <a:t>síncrona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volver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microsegundos</a:t>
            </a:r>
            <a:r>
              <a:rPr lang="en-US" dirty="0"/>
              <a:t> o </a:t>
            </a:r>
            <a:r>
              <a:rPr lang="en-US" dirty="0" err="1"/>
              <a:t>milisegundos</a:t>
            </a:r>
            <a:r>
              <a:rPr lang="en-US" dirty="0"/>
              <a:t>, </a:t>
            </a:r>
            <a:r>
              <a:rPr lang="en-US" dirty="0" err="1"/>
              <a:t>aunque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sitios web de </a:t>
            </a:r>
            <a:r>
              <a:rPr lang="en-US" dirty="0" err="1"/>
              <a:t>tráfico</a:t>
            </a:r>
            <a:r>
              <a:rPr lang="en-US" dirty="0"/>
              <a:t> </a:t>
            </a:r>
            <a:r>
              <a:rPr lang="en-US" dirty="0" err="1"/>
              <a:t>elevado</a:t>
            </a:r>
            <a:r>
              <a:rPr lang="en-US" dirty="0"/>
              <a:t>,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llamadas</a:t>
            </a:r>
            <a:r>
              <a:rPr lang="en-US" dirty="0"/>
              <a:t> se suman y </a:t>
            </a:r>
            <a:r>
              <a:rPr lang="en-US" dirty="0" err="1"/>
              <a:t>reducen</a:t>
            </a:r>
            <a:r>
              <a:rPr lang="en-US" dirty="0"/>
              <a:t> el </a:t>
            </a:r>
            <a:r>
              <a:rPr lang="en-US" dirty="0" err="1"/>
              <a:t>rendimiento</a:t>
            </a:r>
            <a:r>
              <a:rPr lang="en-US" dirty="0"/>
              <a:t> de la </a:t>
            </a:r>
            <a:r>
              <a:rPr lang="en-US" dirty="0" err="1"/>
              <a:t>aplicación</a:t>
            </a:r>
            <a:r>
              <a:rPr lang="en-US" dirty="0"/>
              <a:t>. Evite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producción</a:t>
            </a:r>
            <a:r>
              <a:rPr lang="en-US" dirty="0"/>
              <a:t>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612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95559" y="2083983"/>
            <a:ext cx="6552881" cy="2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" b="0" i="1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513559" y="1384552"/>
            <a:ext cx="581215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425196" y="415649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 h="120000" extrusionOk="0">
                <a:moveTo>
                  <a:pt x="0" y="0"/>
                </a:moveTo>
                <a:lnTo>
                  <a:pt x="183299" y="0"/>
                </a:lnTo>
              </a:path>
            </a:pathLst>
          </a:custGeom>
          <a:noFill/>
          <a:ln w="19025" cap="flat" cmpd="sng">
            <a:solidFill>
              <a:srgbClr val="FD62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4"/>
          <p:cNvSpPr/>
          <p:nvPr/>
        </p:nvSpPr>
        <p:spPr>
          <a:xfrm>
            <a:off x="1156029" y="1215454"/>
            <a:ext cx="6821715" cy="351072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1295559" y="2083983"/>
            <a:ext cx="6552881" cy="2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" b="0" i="1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" b="0" i="1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295559" y="2083983"/>
            <a:ext cx="6552881" cy="2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" b="0" i="1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425196" y="415649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 h="120000" extrusionOk="0">
                <a:moveTo>
                  <a:pt x="0" y="0"/>
                </a:moveTo>
                <a:lnTo>
                  <a:pt x="183299" y="0"/>
                </a:lnTo>
              </a:path>
            </a:pathLst>
          </a:custGeom>
          <a:noFill/>
          <a:ln w="19025" cap="flat" cmpd="sng">
            <a:solidFill>
              <a:srgbClr val="FD62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95559" y="2083983"/>
            <a:ext cx="6552881" cy="2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0" b="0" i="1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513559" y="1384552"/>
            <a:ext cx="5812155" cy="107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558303" y="4763271"/>
            <a:ext cx="165734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6195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36195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36195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36195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6195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195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6195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195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36195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400" b="0" i="0" u="none">
                <a:solidFill>
                  <a:srgbClr val="FD624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36195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s/download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chrome.google.com/webstore/detail/postman/fhbjgbiflinjbdggehcddcbncdddomop?hl=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ditions/community/docker-ce-desktop-window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hub.docker.com/editions/community/docker-ce-desktop-ma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git@bitbucket.org:judaca9008/rappi-node-conf.gi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8.png"/><Relationship Id="rId5" Type="http://schemas.openxmlformats.org/officeDocument/2006/relationships/slide" Target="slide15.xml"/><Relationship Id="rId10" Type="http://schemas.openxmlformats.org/officeDocument/2006/relationships/image" Target="../media/image7.png"/><Relationship Id="rId4" Type="http://schemas.openxmlformats.org/officeDocument/2006/relationships/slide" Target="slide10.xml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9"/>
          <p:cNvSpPr txBox="1">
            <a:spLocks noGrp="1"/>
          </p:cNvSpPr>
          <p:nvPr>
            <p:ph type="title"/>
          </p:nvPr>
        </p:nvSpPr>
        <p:spPr>
          <a:xfrm>
            <a:off x="1295559" y="2083983"/>
            <a:ext cx="6552900" cy="2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79"/>
          <p:cNvSpPr txBox="1">
            <a:spLocks noGrp="1"/>
          </p:cNvSpPr>
          <p:nvPr>
            <p:ph type="body" idx="1"/>
          </p:nvPr>
        </p:nvSpPr>
        <p:spPr>
          <a:xfrm>
            <a:off x="513559" y="1384552"/>
            <a:ext cx="5812200" cy="10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1" name="Google Shape;40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863" y="1755730"/>
            <a:ext cx="3612272" cy="163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00EA67-27B1-E14B-9023-9CE9ACE49B23}"/>
              </a:ext>
            </a:extLst>
          </p:cNvPr>
          <p:cNvSpPr txBox="1"/>
          <p:nvPr/>
        </p:nvSpPr>
        <p:spPr>
          <a:xfrm>
            <a:off x="1851542" y="3454417"/>
            <a:ext cx="5440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Construyendo</a:t>
            </a:r>
            <a:r>
              <a:rPr lang="en-US" b="1">
                <a:solidFill>
                  <a:schemeClr val="bg1"/>
                </a:solidFill>
              </a:rPr>
              <a:t> backend de alto </a:t>
            </a:r>
            <a:r>
              <a:rPr lang="en-US" b="1" err="1">
                <a:solidFill>
                  <a:schemeClr val="bg1"/>
                </a:solidFill>
              </a:rPr>
              <a:t>procesamiento</a:t>
            </a:r>
            <a:r>
              <a:rPr lang="en-US" b="1">
                <a:solidFill>
                  <a:schemeClr val="bg1"/>
                </a:solidFill>
              </a:rPr>
              <a:t> y </a:t>
            </a:r>
            <a:r>
              <a:rPr lang="en-US" b="1" err="1">
                <a:solidFill>
                  <a:schemeClr val="bg1"/>
                </a:solidFill>
              </a:rPr>
              <a:t>concurrencia</a:t>
            </a:r>
            <a:endParaRPr lang="en-US" b="1">
              <a:solidFill>
                <a:schemeClr val="bg1"/>
              </a:solidFill>
            </a:endParaRPr>
          </a:p>
          <a:p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DCC04-3415-2541-9F63-00E18CB2547A}"/>
              </a:ext>
            </a:extLst>
          </p:cNvPr>
          <p:cNvSpPr txBox="1"/>
          <p:nvPr/>
        </p:nvSpPr>
        <p:spPr>
          <a:xfrm>
            <a:off x="3715200" y="3977637"/>
            <a:ext cx="2026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>
                <a:solidFill>
                  <a:schemeClr val="bg1"/>
                </a:solidFill>
              </a:rPr>
              <a:t>Juan David Canal Vera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Instalación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</a:rPr>
              <a:t>Preparación del ambiente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9" y="1432978"/>
            <a:ext cx="460744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dirty="0" err="1">
                <a:solidFill>
                  <a:schemeClr val="tx1"/>
                </a:solidFill>
              </a:rPr>
              <a:t>Node.js</a:t>
            </a:r>
            <a:r>
              <a:rPr lang="es-ES_tradnl" sz="3200" dirty="0">
                <a:solidFill>
                  <a:schemeClr val="tx1"/>
                </a:solidFill>
              </a:rPr>
              <a:t> (</a:t>
            </a:r>
            <a:r>
              <a:rPr lang="es-ES_tradnl" sz="3200" dirty="0" err="1">
                <a:solidFill>
                  <a:schemeClr val="tx1"/>
                </a:solidFill>
              </a:rPr>
              <a:t>npm</a:t>
            </a:r>
            <a:r>
              <a:rPr lang="es-ES_tradnl" sz="32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dirty="0" err="1">
                <a:solidFill>
                  <a:schemeClr val="tx1"/>
                </a:solidFill>
              </a:rPr>
              <a:t>Git</a:t>
            </a:r>
            <a:endParaRPr lang="es-ES_tradnl" sz="32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dirty="0" err="1">
                <a:solidFill>
                  <a:schemeClr val="tx1"/>
                </a:solidFill>
              </a:rPr>
              <a:t>Postman</a:t>
            </a:r>
            <a:r>
              <a:rPr lang="es-ES_tradnl" sz="3200" dirty="0">
                <a:solidFill>
                  <a:schemeClr val="tx1"/>
                </a:solidFill>
              </a:rPr>
              <a:t> (</a:t>
            </a:r>
            <a:r>
              <a:rPr lang="es-ES_tradnl" sz="3200" dirty="0" err="1">
                <a:solidFill>
                  <a:schemeClr val="tx1"/>
                </a:solidFill>
              </a:rPr>
              <a:t>Rest</a:t>
            </a:r>
            <a:r>
              <a:rPr lang="es-ES_tradnl" sz="3200" dirty="0">
                <a:solidFill>
                  <a:schemeClr val="tx1"/>
                </a:solidFill>
              </a:rPr>
              <a:t> </a:t>
            </a:r>
            <a:r>
              <a:rPr lang="es-ES_tradnl" sz="3200" dirty="0" err="1">
                <a:solidFill>
                  <a:schemeClr val="tx1"/>
                </a:solidFill>
              </a:rPr>
              <a:t>Client</a:t>
            </a:r>
            <a:r>
              <a:rPr lang="es-ES_tradnl" sz="32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dirty="0" err="1">
                <a:solidFill>
                  <a:schemeClr val="tx1"/>
                </a:solidFill>
              </a:rPr>
              <a:t>Docker</a:t>
            </a:r>
            <a:endParaRPr lang="es-ES_tradnl" sz="32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562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err="1">
                <a:solidFill>
                  <a:schemeClr val="bg1">
                    <a:lumMod val="95000"/>
                  </a:schemeClr>
                </a:solidFill>
              </a:rPr>
              <a:t>Node</a:t>
            </a:r>
            <a:endParaRPr lang="es-ES_tradnl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Runtime</a:t>
            </a:r>
            <a:endParaRPr lang="es-ES_tradnl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1034903"/>
            <a:ext cx="4607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>
                <a:solidFill>
                  <a:schemeClr val="tx1"/>
                </a:solidFill>
                <a:hlinkClick r:id="rId3"/>
              </a:rPr>
              <a:t>https://nodejs.org/es/download/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_tradnl" sz="20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_tradnl" sz="20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 err="1">
                <a:solidFill>
                  <a:schemeClr val="tx1"/>
                </a:solidFill>
              </a:rPr>
              <a:t>Node.js</a:t>
            </a:r>
            <a:endParaRPr lang="es-ES_tradnl" sz="20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NPM (</a:t>
            </a:r>
            <a:r>
              <a:rPr lang="en-US" sz="2000" dirty="0"/>
              <a:t>Node Package Manager)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D6CABF-E2D5-9546-AF11-41341A33B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7082" y="3253563"/>
            <a:ext cx="2491218" cy="15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1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err="1">
                <a:solidFill>
                  <a:schemeClr val="bg1"/>
                </a:solidFill>
              </a:rPr>
              <a:t>Git</a:t>
            </a:r>
            <a:endParaRPr lang="es-ES_tradnl" sz="4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304800"/>
            <a:ext cx="46074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Descargar git desde la pagina</a:t>
            </a: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  <a:hlinkClick r:id="rId3"/>
              </a:rPr>
              <a:t>https://git-scm.com/downloads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O por manejador de paquetes en Linux </a:t>
            </a: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 </a:t>
            </a:r>
            <a:endParaRPr lang="es-ES_tradnl" sz="2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EE437-C93B-1C4E-8E12-E5C2A9A7E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19" y="2093284"/>
            <a:ext cx="2413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FE735-E271-AA4E-A731-EC1B832AC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640" y="2818957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4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err="1">
                <a:solidFill>
                  <a:schemeClr val="bg1"/>
                </a:solidFill>
              </a:rPr>
              <a:t>Postman</a:t>
            </a:r>
            <a:endParaRPr lang="es-ES_tradnl" sz="4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Descarga </a:t>
            </a:r>
            <a:r>
              <a:rPr lang="es-ES_tradnl" sz="2000" dirty="0" err="1">
                <a:solidFill>
                  <a:schemeClr val="tx1"/>
                </a:solidFill>
              </a:rPr>
              <a:t>postman</a:t>
            </a:r>
            <a:r>
              <a:rPr lang="es-ES_tradnl" sz="2000" dirty="0">
                <a:solidFill>
                  <a:schemeClr val="tx1"/>
                </a:solidFill>
              </a:rPr>
              <a:t> desde la pagina</a:t>
            </a: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  <a:hlinkClick r:id="rId3"/>
              </a:rPr>
              <a:t>https://www.getpostman.com/</a:t>
            </a: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O como extensión de google Chrome </a:t>
            </a:r>
          </a:p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  <a:hlinkClick r:id="rId4"/>
              </a:rPr>
              <a:t>https://chrome.google.com/webstore/detail/postman/fhbjgbiflinjbdggehcddcbncdddomop?hl=es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799AE-18F4-C248-AFBB-C71EE8553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79" y="2371843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err="1">
                <a:solidFill>
                  <a:schemeClr val="bg1"/>
                </a:solidFill>
              </a:rPr>
              <a:t>Docker</a:t>
            </a:r>
            <a:endParaRPr lang="es-ES_tradnl" sz="4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s-ES_tradnl" sz="1600" dirty="0">
                <a:solidFill>
                  <a:schemeClr val="tx1"/>
                </a:solidFill>
              </a:rPr>
              <a:t>Windows:</a:t>
            </a:r>
          </a:p>
          <a:p>
            <a:pPr>
              <a:buClr>
                <a:schemeClr val="tx1"/>
              </a:buClr>
            </a:pPr>
            <a:r>
              <a:rPr lang="es-ES_tradnl" sz="1600" dirty="0">
                <a:solidFill>
                  <a:schemeClr val="tx1"/>
                </a:solidFill>
                <a:hlinkClick r:id="rId3"/>
              </a:rPr>
              <a:t>https://hub.docker.com/editions/community/docker-ce-desktop-windows</a:t>
            </a:r>
            <a:r>
              <a:rPr lang="es-ES_tradnl" sz="1600" dirty="0">
                <a:solidFill>
                  <a:schemeClr val="tx1"/>
                </a:solidFill>
              </a:rPr>
              <a:t> </a:t>
            </a:r>
          </a:p>
          <a:p>
            <a:pPr>
              <a:buClr>
                <a:schemeClr val="tx1"/>
              </a:buClr>
            </a:pPr>
            <a:endParaRPr lang="es-ES_tradnl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1600" dirty="0">
                <a:solidFill>
                  <a:schemeClr val="tx1"/>
                </a:solidFill>
              </a:rPr>
              <a:t>Mac: </a:t>
            </a:r>
          </a:p>
          <a:p>
            <a:pPr>
              <a:buClr>
                <a:schemeClr val="tx1"/>
              </a:buClr>
            </a:pPr>
            <a:r>
              <a:rPr lang="es-ES_tradnl" sz="1600" dirty="0">
                <a:solidFill>
                  <a:schemeClr val="tx1"/>
                </a:solidFill>
                <a:hlinkClick r:id="rId4"/>
              </a:rPr>
              <a:t>https://hub.docker.com/editions/community/docker-ce-desktop-mac</a:t>
            </a:r>
            <a:endParaRPr lang="es-ES_tradnl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s-ES_tradnl" sz="16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s-ES_tradnl" sz="1600" dirty="0">
                <a:solidFill>
                  <a:schemeClr val="tx1"/>
                </a:solidFill>
              </a:rPr>
              <a:t>Linux:</a:t>
            </a: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es-ES_tradnl" sz="1000" b="1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-https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ca-certificates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curl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software-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properties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common</a:t>
            </a:r>
            <a:endParaRPr lang="es-ES_tradnl" sz="1000" b="1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curl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fsSL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https://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download.docker.com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gpg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apt-key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add-apt-repository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arch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=amd64] https://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download.docker.com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ubuntu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bionic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stable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endParaRPr lang="es-ES_tradnl" sz="1000" b="1" i="1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-cache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policy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-ce</a:t>
            </a:r>
          </a:p>
          <a:p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sudo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_tradnl" sz="1000" b="1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</a:t>
            </a:r>
            <a:r>
              <a:rPr lang="es-ES_tradnl" sz="1000" b="1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AAE19-9B77-954F-80A8-EB9884646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329" y="3987356"/>
            <a:ext cx="3771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>
                <a:solidFill>
                  <a:schemeClr val="bg1"/>
                </a:solidFill>
              </a:rPr>
              <a:t>Buenas Practicas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843516"/>
            <a:ext cx="46074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2000" dirty="0"/>
              <a:t>Declara las variables con nombres descriptivos.</a:t>
            </a:r>
            <a:endParaRPr lang="en-US" sz="20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Manejar</a:t>
            </a:r>
            <a:r>
              <a:rPr lang="en-US" sz="2000" dirty="0"/>
              <a:t> las </a:t>
            </a:r>
            <a:r>
              <a:rPr lang="en-US" sz="2000" dirty="0" err="1"/>
              <a:t>excepciones</a:t>
            </a:r>
            <a:r>
              <a:rPr lang="en-US" sz="2000" dirty="0"/>
              <a:t> 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Establecer entornos de configuración.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Asegurar que la aplicación se reinicie automáticamente.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Utilizar gestor de procesos.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Separa muy bien la lógica.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000" dirty="0">
                <a:solidFill>
                  <a:schemeClr val="tx1"/>
                </a:solidFill>
              </a:rPr>
              <a:t>Documentar.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s-ES_tradnl" sz="2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585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1848477"/>
            <a:ext cx="4536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Configuración de la aplicación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1564942"/>
            <a:ext cx="4607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/>
                </a:solidFill>
              </a:rPr>
              <a:t>Clonar repositorio </a:t>
            </a:r>
          </a:p>
          <a:p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git clone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3"/>
              </a:rPr>
              <a:t>git@bitbucket.org:judaca9008/rappi-node-conf.git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Instalar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dependencias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npm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install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899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1848477"/>
            <a:ext cx="4536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Configuración de la aplicación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7" y="1571478"/>
            <a:ext cx="460744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</a:rPr>
              <a:t>Exportamos</a:t>
            </a:r>
            <a:r>
              <a:rPr lang="en-US" sz="2000" dirty="0">
                <a:solidFill>
                  <a:schemeClr val="tx1"/>
                </a:solidFill>
              </a:rPr>
              <a:t> Variables de </a:t>
            </a:r>
            <a:r>
              <a:rPr lang="en-US" sz="2000" dirty="0" err="1">
                <a:solidFill>
                  <a:schemeClr val="tx1"/>
                </a:solidFill>
              </a:rPr>
              <a:t>entorno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PORT=3000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DB_CONNECTION=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postgres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://{user}:{pass}@{hosts}:{port}/{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data_base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MAX_CONNECTION_POOLSIZE=8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S3_BUCKET=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nodeconfg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S3_ACCESS=‘’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export S3_SECRET=’’</a:t>
            </a:r>
            <a:endParaRPr lang="es-ES_tradnl" sz="100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30850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1848477"/>
            <a:ext cx="4536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Ejecución de la aplicación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1202146"/>
            <a:ext cx="460744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chemeClr val="tx1"/>
                </a:solidFill>
              </a:rPr>
              <a:t>Ejecutamos</a:t>
            </a:r>
          </a:p>
          <a:p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docker-compose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 up</a:t>
            </a:r>
          </a:p>
          <a:p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npm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 run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dev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Ejecución de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docker</a:t>
            </a: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 con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postgres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Migración de la base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>
                <a:solidFill>
                  <a:schemeClr val="bg1">
                    <a:lumMod val="50000"/>
                  </a:schemeClr>
                </a:solidFill>
              </a:rPr>
              <a:t>Ejecución de la aplicación en </a:t>
            </a:r>
            <a:r>
              <a:rPr lang="es-ES_tradnl" dirty="0" err="1">
                <a:solidFill>
                  <a:schemeClr val="bg1">
                    <a:lumMod val="50000"/>
                  </a:schemeClr>
                </a:solidFill>
              </a:rPr>
              <a:t>nodejs</a:t>
            </a:r>
            <a:endParaRPr lang="es-ES_tradnl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08191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1848477"/>
            <a:ext cx="4536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 err="1">
                <a:solidFill>
                  <a:schemeClr val="bg1"/>
                </a:solidFill>
              </a:rPr>
              <a:t>Depliegue</a:t>
            </a:r>
            <a:r>
              <a:rPr lang="es-ES_tradnl" sz="4400" dirty="0">
                <a:solidFill>
                  <a:schemeClr val="bg1"/>
                </a:solidFill>
              </a:rPr>
              <a:t> en </a:t>
            </a:r>
            <a:r>
              <a:rPr lang="es-ES_tradnl" sz="4400" dirty="0" err="1">
                <a:solidFill>
                  <a:schemeClr val="bg1"/>
                </a:solidFill>
              </a:rPr>
              <a:t>docker</a:t>
            </a:r>
            <a:endParaRPr lang="es-ES_tradnl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755870"/>
            <a:ext cx="460744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s-ES_tradnl" sz="2000" dirty="0">
                <a:solidFill>
                  <a:schemeClr val="tx1"/>
                </a:solidFill>
              </a:rPr>
              <a:t>Añadimos al </a:t>
            </a:r>
            <a:r>
              <a:rPr lang="es-ES_tradnl" sz="2000" dirty="0" err="1">
                <a:solidFill>
                  <a:schemeClr val="tx1"/>
                </a:solidFill>
              </a:rPr>
              <a:t>docker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compose</a:t>
            </a:r>
            <a:endParaRPr lang="es-ES_tradnl" sz="20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endParaRPr lang="es-ES_tradnl" sz="2000" dirty="0">
              <a:solidFill>
                <a:schemeClr val="tx1"/>
              </a:solidFill>
            </a:endParaRPr>
          </a:p>
          <a:p>
            <a:r>
              <a:rPr lang="en-US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nodeconf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build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context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Menlo" panose="020B0609030804020204" pitchFamily="49" charset="0"/>
              </a:rPr>
              <a:t>.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links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postgres-nodeconfg:postgres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volumes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.:/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nodeconfg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environment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PORT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Menlo" panose="020B0609030804020204" pitchFamily="49" charset="0"/>
              </a:rPr>
              <a:t>3000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DB_CONNECTION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postgres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://root:toor@postgres:5432/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rappi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MAX_CONNECTION_POOLSIZE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>
                <a:solidFill>
                  <a:srgbClr val="B5CEA8"/>
                </a:solidFill>
                <a:latin typeface="Menlo" panose="020B0609030804020204" pitchFamily="49" charset="0"/>
              </a:rPr>
              <a:t>8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S3_BUCKET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nodeconfg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S3_ACCESS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AKIAJW2KL73OMGXR5XXQ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 S3_SECRET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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</a:t>
            </a:r>
            <a:endParaRPr lang="en-US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Menlo" panose="020B0609030804020204" pitchFamily="49" charset="0"/>
              </a:rPr>
              <a:t> ports</a:t>
            </a:r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en-US" sz="1000" dirty="0">
                <a:solidFill>
                  <a:srgbClr val="CE9178"/>
                </a:solidFill>
                <a:latin typeface="Menlo" panose="020B0609030804020204" pitchFamily="49" charset="0"/>
              </a:rPr>
              <a:t>"3000:3000”</a:t>
            </a:r>
          </a:p>
          <a:p>
            <a:endParaRPr lang="en-US" sz="1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s-ES_tradnl" sz="1000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s-ES_tradnl" sz="1000" dirty="0" err="1">
                <a:solidFill>
                  <a:schemeClr val="bg1">
                    <a:lumMod val="50000"/>
                  </a:schemeClr>
                </a:solidFill>
              </a:rPr>
              <a:t>docker-compose</a:t>
            </a:r>
            <a:r>
              <a:rPr lang="es-ES_tradnl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sz="1000" dirty="0" err="1">
                <a:solidFill>
                  <a:schemeClr val="bg1">
                    <a:lumMod val="50000"/>
                  </a:schemeClr>
                </a:solidFill>
              </a:rPr>
              <a:t>down</a:t>
            </a:r>
            <a:endParaRPr lang="en-US" sz="1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s-ES_tradnl" sz="1000" dirty="0">
                <a:solidFill>
                  <a:schemeClr val="bg1">
                    <a:lumMod val="50000"/>
                  </a:schemeClr>
                </a:solidFill>
              </a:rPr>
              <a:t>$ </a:t>
            </a:r>
            <a:r>
              <a:rPr lang="es-ES_tradnl" sz="1000" dirty="0" err="1">
                <a:solidFill>
                  <a:schemeClr val="bg1">
                    <a:lumMod val="50000"/>
                  </a:schemeClr>
                </a:solidFill>
              </a:rPr>
              <a:t>docker-compose</a:t>
            </a:r>
            <a:r>
              <a:rPr lang="es-ES_tradnl" sz="1000" dirty="0">
                <a:solidFill>
                  <a:schemeClr val="bg1">
                    <a:lumMod val="50000"/>
                  </a:schemeClr>
                </a:solidFill>
              </a:rPr>
              <a:t> up –</a:t>
            </a:r>
            <a:r>
              <a:rPr lang="es-ES_tradnl" sz="1000" dirty="0" err="1">
                <a:solidFill>
                  <a:schemeClr val="bg1">
                    <a:lumMod val="50000"/>
                  </a:schemeClr>
                </a:solidFill>
              </a:rPr>
              <a:t>build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328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0"/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Agenda </a:t>
            </a:r>
            <a:endParaRPr sz="8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80"/>
          <p:cNvSpPr/>
          <p:nvPr/>
        </p:nvSpPr>
        <p:spPr>
          <a:xfrm>
            <a:off x="14075970" y="-252575"/>
            <a:ext cx="827400" cy="80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485" y="17059"/>
                </a:moveTo>
                <a:lnTo>
                  <a:pt x="58485" y="17059"/>
                </a:lnTo>
                <a:cubicBezTo>
                  <a:pt x="44479" y="17059"/>
                  <a:pt x="33312" y="31405"/>
                  <a:pt x="33312" y="45557"/>
                </a:cubicBezTo>
                <a:cubicBezTo>
                  <a:pt x="33312" y="59903"/>
                  <a:pt x="44479" y="71147"/>
                  <a:pt x="58485" y="71147"/>
                </a:cubicBezTo>
                <a:cubicBezTo>
                  <a:pt x="72492" y="71147"/>
                  <a:pt x="86309" y="59903"/>
                  <a:pt x="86309" y="45557"/>
                </a:cubicBezTo>
                <a:cubicBezTo>
                  <a:pt x="86309" y="31405"/>
                  <a:pt x="72492" y="17059"/>
                  <a:pt x="58485" y="17059"/>
                </a:cubicBezTo>
                <a:close/>
                <a:moveTo>
                  <a:pt x="58485" y="62617"/>
                </a:moveTo>
                <a:lnTo>
                  <a:pt x="58485" y="62617"/>
                </a:lnTo>
                <a:cubicBezTo>
                  <a:pt x="50157" y="62617"/>
                  <a:pt x="41829" y="54087"/>
                  <a:pt x="41829" y="45557"/>
                </a:cubicBezTo>
                <a:cubicBezTo>
                  <a:pt x="41829" y="34119"/>
                  <a:pt x="50157" y="25589"/>
                  <a:pt x="58485" y="25589"/>
                </a:cubicBezTo>
                <a:cubicBezTo>
                  <a:pt x="69652" y="25589"/>
                  <a:pt x="77981" y="34119"/>
                  <a:pt x="77981" y="45557"/>
                </a:cubicBezTo>
                <a:cubicBezTo>
                  <a:pt x="77981" y="54087"/>
                  <a:pt x="69652" y="62617"/>
                  <a:pt x="58485" y="62617"/>
                </a:cubicBezTo>
                <a:close/>
                <a:moveTo>
                  <a:pt x="100315" y="65525"/>
                </a:moveTo>
                <a:lnTo>
                  <a:pt x="100315" y="65525"/>
                </a:lnTo>
                <a:cubicBezTo>
                  <a:pt x="102965" y="59903"/>
                  <a:pt x="105804" y="51179"/>
                  <a:pt x="105804" y="45557"/>
                </a:cubicBezTo>
                <a:cubicBezTo>
                  <a:pt x="105804" y="19967"/>
                  <a:pt x="83470" y="0"/>
                  <a:pt x="58485" y="0"/>
                </a:cubicBezTo>
                <a:cubicBezTo>
                  <a:pt x="33312" y="0"/>
                  <a:pt x="13817" y="19967"/>
                  <a:pt x="13817" y="45557"/>
                </a:cubicBezTo>
                <a:cubicBezTo>
                  <a:pt x="13817" y="51179"/>
                  <a:pt x="16656" y="59903"/>
                  <a:pt x="19495" y="65525"/>
                </a:cubicBezTo>
                <a:cubicBezTo>
                  <a:pt x="0" y="96930"/>
                  <a:pt x="0" y="96930"/>
                  <a:pt x="0" y="96930"/>
                </a:cubicBezTo>
                <a:cubicBezTo>
                  <a:pt x="0" y="96930"/>
                  <a:pt x="10977" y="99838"/>
                  <a:pt x="22145" y="102746"/>
                </a:cubicBezTo>
                <a:cubicBezTo>
                  <a:pt x="30662" y="111276"/>
                  <a:pt x="38990" y="119806"/>
                  <a:pt x="38990" y="119806"/>
                </a:cubicBezTo>
                <a:cubicBezTo>
                  <a:pt x="55646" y="91308"/>
                  <a:pt x="55646" y="91308"/>
                  <a:pt x="55646" y="91308"/>
                </a:cubicBezTo>
                <a:cubicBezTo>
                  <a:pt x="58485" y="91308"/>
                  <a:pt x="58485" y="91308"/>
                  <a:pt x="58485" y="91308"/>
                </a:cubicBezTo>
                <a:cubicBezTo>
                  <a:pt x="61324" y="91308"/>
                  <a:pt x="61324" y="91308"/>
                  <a:pt x="61324" y="91308"/>
                </a:cubicBezTo>
                <a:cubicBezTo>
                  <a:pt x="77981" y="119806"/>
                  <a:pt x="77981" y="119806"/>
                  <a:pt x="77981" y="119806"/>
                </a:cubicBezTo>
                <a:cubicBezTo>
                  <a:pt x="77981" y="119806"/>
                  <a:pt x="86309" y="111276"/>
                  <a:pt x="94637" y="102746"/>
                </a:cubicBezTo>
                <a:cubicBezTo>
                  <a:pt x="105804" y="99838"/>
                  <a:pt x="119810" y="96930"/>
                  <a:pt x="119810" y="96930"/>
                </a:cubicBezTo>
                <a:lnTo>
                  <a:pt x="100315" y="65525"/>
                </a:lnTo>
                <a:close/>
                <a:moveTo>
                  <a:pt x="38990" y="105460"/>
                </a:moveTo>
                <a:lnTo>
                  <a:pt x="38990" y="105460"/>
                </a:lnTo>
                <a:cubicBezTo>
                  <a:pt x="38990" y="105460"/>
                  <a:pt x="33312" y="102746"/>
                  <a:pt x="27823" y="96930"/>
                </a:cubicBezTo>
                <a:cubicBezTo>
                  <a:pt x="19495" y="94022"/>
                  <a:pt x="10977" y="91308"/>
                  <a:pt x="10977" y="91308"/>
                </a:cubicBezTo>
                <a:cubicBezTo>
                  <a:pt x="22145" y="74054"/>
                  <a:pt x="22145" y="74054"/>
                  <a:pt x="22145" y="74054"/>
                </a:cubicBezTo>
                <a:cubicBezTo>
                  <a:pt x="27823" y="79870"/>
                  <a:pt x="38990" y="88400"/>
                  <a:pt x="47318" y="88400"/>
                </a:cubicBezTo>
                <a:lnTo>
                  <a:pt x="38990" y="105460"/>
                </a:lnTo>
                <a:close/>
                <a:moveTo>
                  <a:pt x="58485" y="82584"/>
                </a:moveTo>
                <a:lnTo>
                  <a:pt x="58485" y="82584"/>
                </a:lnTo>
                <a:cubicBezTo>
                  <a:pt x="38990" y="82584"/>
                  <a:pt x="22145" y="65525"/>
                  <a:pt x="22145" y="45557"/>
                </a:cubicBezTo>
                <a:cubicBezTo>
                  <a:pt x="22145" y="22681"/>
                  <a:pt x="38990" y="5621"/>
                  <a:pt x="58485" y="5621"/>
                </a:cubicBezTo>
                <a:cubicBezTo>
                  <a:pt x="80630" y="5621"/>
                  <a:pt x="97476" y="22681"/>
                  <a:pt x="97476" y="45557"/>
                </a:cubicBezTo>
                <a:cubicBezTo>
                  <a:pt x="97476" y="65525"/>
                  <a:pt x="80630" y="82584"/>
                  <a:pt x="58485" y="82584"/>
                </a:cubicBezTo>
                <a:close/>
                <a:moveTo>
                  <a:pt x="91798" y="96930"/>
                </a:moveTo>
                <a:lnTo>
                  <a:pt x="91798" y="96930"/>
                </a:lnTo>
                <a:cubicBezTo>
                  <a:pt x="86309" y="102746"/>
                  <a:pt x="80630" y="105460"/>
                  <a:pt x="80630" y="105460"/>
                </a:cubicBezTo>
                <a:cubicBezTo>
                  <a:pt x="69652" y="88400"/>
                  <a:pt x="69652" y="88400"/>
                  <a:pt x="69652" y="88400"/>
                </a:cubicBezTo>
                <a:cubicBezTo>
                  <a:pt x="80630" y="88400"/>
                  <a:pt x="89148" y="79870"/>
                  <a:pt x="94637" y="74054"/>
                </a:cubicBezTo>
                <a:cubicBezTo>
                  <a:pt x="105804" y="91308"/>
                  <a:pt x="105804" y="91308"/>
                  <a:pt x="105804" y="91308"/>
                </a:cubicBezTo>
                <a:cubicBezTo>
                  <a:pt x="105804" y="91308"/>
                  <a:pt x="100315" y="94022"/>
                  <a:pt x="91798" y="969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80"/>
          <p:cNvSpPr/>
          <p:nvPr/>
        </p:nvSpPr>
        <p:spPr>
          <a:xfrm>
            <a:off x="21248563" y="4362900"/>
            <a:ext cx="1418100" cy="137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8485" y="17059"/>
                </a:moveTo>
                <a:lnTo>
                  <a:pt x="58485" y="17059"/>
                </a:lnTo>
                <a:cubicBezTo>
                  <a:pt x="44479" y="17059"/>
                  <a:pt x="33312" y="31405"/>
                  <a:pt x="33312" y="45557"/>
                </a:cubicBezTo>
                <a:cubicBezTo>
                  <a:pt x="33312" y="59903"/>
                  <a:pt x="44479" y="71147"/>
                  <a:pt x="58485" y="71147"/>
                </a:cubicBezTo>
                <a:cubicBezTo>
                  <a:pt x="72492" y="71147"/>
                  <a:pt x="86309" y="59903"/>
                  <a:pt x="86309" y="45557"/>
                </a:cubicBezTo>
                <a:cubicBezTo>
                  <a:pt x="86309" y="31405"/>
                  <a:pt x="72492" y="17059"/>
                  <a:pt x="58485" y="17059"/>
                </a:cubicBezTo>
                <a:close/>
                <a:moveTo>
                  <a:pt x="58485" y="62617"/>
                </a:moveTo>
                <a:lnTo>
                  <a:pt x="58485" y="62617"/>
                </a:lnTo>
                <a:cubicBezTo>
                  <a:pt x="50157" y="62617"/>
                  <a:pt x="41829" y="54087"/>
                  <a:pt x="41829" y="45557"/>
                </a:cubicBezTo>
                <a:cubicBezTo>
                  <a:pt x="41829" y="34119"/>
                  <a:pt x="50157" y="25589"/>
                  <a:pt x="58485" y="25589"/>
                </a:cubicBezTo>
                <a:cubicBezTo>
                  <a:pt x="69652" y="25589"/>
                  <a:pt x="77981" y="34119"/>
                  <a:pt x="77981" y="45557"/>
                </a:cubicBezTo>
                <a:cubicBezTo>
                  <a:pt x="77981" y="54087"/>
                  <a:pt x="69652" y="62617"/>
                  <a:pt x="58485" y="62617"/>
                </a:cubicBezTo>
                <a:close/>
                <a:moveTo>
                  <a:pt x="100315" y="65525"/>
                </a:moveTo>
                <a:lnTo>
                  <a:pt x="100315" y="65525"/>
                </a:lnTo>
                <a:cubicBezTo>
                  <a:pt x="102965" y="59903"/>
                  <a:pt x="105804" y="51179"/>
                  <a:pt x="105804" y="45557"/>
                </a:cubicBezTo>
                <a:cubicBezTo>
                  <a:pt x="105804" y="19967"/>
                  <a:pt x="83470" y="0"/>
                  <a:pt x="58485" y="0"/>
                </a:cubicBezTo>
                <a:cubicBezTo>
                  <a:pt x="33312" y="0"/>
                  <a:pt x="13817" y="19967"/>
                  <a:pt x="13817" y="45557"/>
                </a:cubicBezTo>
                <a:cubicBezTo>
                  <a:pt x="13817" y="51179"/>
                  <a:pt x="16656" y="59903"/>
                  <a:pt x="19495" y="65525"/>
                </a:cubicBezTo>
                <a:cubicBezTo>
                  <a:pt x="0" y="96930"/>
                  <a:pt x="0" y="96930"/>
                  <a:pt x="0" y="96930"/>
                </a:cubicBezTo>
                <a:cubicBezTo>
                  <a:pt x="0" y="96930"/>
                  <a:pt x="10977" y="99838"/>
                  <a:pt x="22145" y="102746"/>
                </a:cubicBezTo>
                <a:cubicBezTo>
                  <a:pt x="30662" y="111276"/>
                  <a:pt x="38990" y="119806"/>
                  <a:pt x="38990" y="119806"/>
                </a:cubicBezTo>
                <a:cubicBezTo>
                  <a:pt x="55646" y="91308"/>
                  <a:pt x="55646" y="91308"/>
                  <a:pt x="55646" y="91308"/>
                </a:cubicBezTo>
                <a:cubicBezTo>
                  <a:pt x="58485" y="91308"/>
                  <a:pt x="58485" y="91308"/>
                  <a:pt x="58485" y="91308"/>
                </a:cubicBezTo>
                <a:cubicBezTo>
                  <a:pt x="61324" y="91308"/>
                  <a:pt x="61324" y="91308"/>
                  <a:pt x="61324" y="91308"/>
                </a:cubicBezTo>
                <a:cubicBezTo>
                  <a:pt x="77981" y="119806"/>
                  <a:pt x="77981" y="119806"/>
                  <a:pt x="77981" y="119806"/>
                </a:cubicBezTo>
                <a:cubicBezTo>
                  <a:pt x="77981" y="119806"/>
                  <a:pt x="86309" y="111276"/>
                  <a:pt x="94637" y="102746"/>
                </a:cubicBezTo>
                <a:cubicBezTo>
                  <a:pt x="105804" y="99838"/>
                  <a:pt x="119810" y="96930"/>
                  <a:pt x="119810" y="96930"/>
                </a:cubicBezTo>
                <a:lnTo>
                  <a:pt x="100315" y="65525"/>
                </a:lnTo>
                <a:close/>
                <a:moveTo>
                  <a:pt x="38990" y="105460"/>
                </a:moveTo>
                <a:lnTo>
                  <a:pt x="38990" y="105460"/>
                </a:lnTo>
                <a:cubicBezTo>
                  <a:pt x="38990" y="105460"/>
                  <a:pt x="33312" y="102746"/>
                  <a:pt x="27823" y="96930"/>
                </a:cubicBezTo>
                <a:cubicBezTo>
                  <a:pt x="19495" y="94022"/>
                  <a:pt x="10977" y="91308"/>
                  <a:pt x="10977" y="91308"/>
                </a:cubicBezTo>
                <a:cubicBezTo>
                  <a:pt x="22145" y="74054"/>
                  <a:pt x="22145" y="74054"/>
                  <a:pt x="22145" y="74054"/>
                </a:cubicBezTo>
                <a:cubicBezTo>
                  <a:pt x="27823" y="79870"/>
                  <a:pt x="38990" y="88400"/>
                  <a:pt x="47318" y="88400"/>
                </a:cubicBezTo>
                <a:lnTo>
                  <a:pt x="38990" y="105460"/>
                </a:lnTo>
                <a:close/>
                <a:moveTo>
                  <a:pt x="58485" y="82584"/>
                </a:moveTo>
                <a:lnTo>
                  <a:pt x="58485" y="82584"/>
                </a:lnTo>
                <a:cubicBezTo>
                  <a:pt x="38990" y="82584"/>
                  <a:pt x="22145" y="65525"/>
                  <a:pt x="22145" y="45557"/>
                </a:cubicBezTo>
                <a:cubicBezTo>
                  <a:pt x="22145" y="22681"/>
                  <a:pt x="38990" y="5621"/>
                  <a:pt x="58485" y="5621"/>
                </a:cubicBezTo>
                <a:cubicBezTo>
                  <a:pt x="80630" y="5621"/>
                  <a:pt x="97476" y="22681"/>
                  <a:pt x="97476" y="45557"/>
                </a:cubicBezTo>
                <a:cubicBezTo>
                  <a:pt x="97476" y="65525"/>
                  <a:pt x="80630" y="82584"/>
                  <a:pt x="58485" y="82584"/>
                </a:cubicBezTo>
                <a:close/>
                <a:moveTo>
                  <a:pt x="91798" y="96930"/>
                </a:moveTo>
                <a:lnTo>
                  <a:pt x="91798" y="96930"/>
                </a:lnTo>
                <a:cubicBezTo>
                  <a:pt x="86309" y="102746"/>
                  <a:pt x="80630" y="105460"/>
                  <a:pt x="80630" y="105460"/>
                </a:cubicBezTo>
                <a:cubicBezTo>
                  <a:pt x="69652" y="88400"/>
                  <a:pt x="69652" y="88400"/>
                  <a:pt x="69652" y="88400"/>
                </a:cubicBezTo>
                <a:cubicBezTo>
                  <a:pt x="80630" y="88400"/>
                  <a:pt x="89148" y="79870"/>
                  <a:pt x="94637" y="74054"/>
                </a:cubicBezTo>
                <a:cubicBezTo>
                  <a:pt x="105804" y="91308"/>
                  <a:pt x="105804" y="91308"/>
                  <a:pt x="105804" y="91308"/>
                </a:cubicBezTo>
                <a:cubicBezTo>
                  <a:pt x="105804" y="91308"/>
                  <a:pt x="100315" y="94022"/>
                  <a:pt x="91798" y="969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80"/>
          <p:cNvGrpSpPr/>
          <p:nvPr/>
        </p:nvGrpSpPr>
        <p:grpSpPr>
          <a:xfrm>
            <a:off x="259600" y="752025"/>
            <a:ext cx="8624800" cy="3949500"/>
            <a:chOff x="205688" y="856525"/>
            <a:chExt cx="8624800" cy="3949500"/>
          </a:xfrm>
        </p:grpSpPr>
        <p:sp>
          <p:nvSpPr>
            <p:cNvPr id="412" name="Google Shape;412;p80">
              <a:hlinkClick r:id="rId3" action="ppaction://hlinksldjump"/>
            </p:cNvPr>
            <p:cNvSpPr txBox="1"/>
            <p:nvPr/>
          </p:nvSpPr>
          <p:spPr>
            <a:xfrm>
              <a:off x="205688" y="2195425"/>
              <a:ext cx="1372800" cy="22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b="1" dirty="0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Conceptos</a:t>
              </a:r>
              <a:endParaRPr lang="es-ES_tradnl" sz="1300" dirty="0">
                <a:solidFill>
                  <a:srgbClr val="99999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413" name="Google Shape;413;p80">
              <a:hlinkClick r:id="rId4" action="ppaction://hlinksldjump"/>
            </p:cNvPr>
            <p:cNvSpPr txBox="1"/>
            <p:nvPr/>
          </p:nvSpPr>
          <p:spPr>
            <a:xfrm>
              <a:off x="1709800" y="2195425"/>
              <a:ext cx="1372800" cy="261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Instalación</a:t>
              </a:r>
              <a:br>
                <a:rPr lang="en-US" sz="1300" dirty="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endParaRPr sz="13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414" name="Google Shape;414;p80"/>
            <p:cNvSpPr txBox="1"/>
            <p:nvPr/>
          </p:nvSpPr>
          <p:spPr>
            <a:xfrm>
              <a:off x="5976150" y="2195425"/>
              <a:ext cx="1372800" cy="230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Ejecucion</a:t>
              </a:r>
              <a:r>
                <a:rPr lang="es-ES" b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 de la </a:t>
              </a:r>
              <a:r>
                <a:rPr lang="es-ES" b="1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aplicacion</a:t>
              </a:r>
              <a:endParaRPr b="1">
                <a:solidFill>
                  <a:srgbClr val="FF717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30 - 40%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mensual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+5.000 RTs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+800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en</a:t>
              </a: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el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equipo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3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Paises</a:t>
              </a: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COL/MX/BR 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7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Ciudades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endParaRPr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15" name="Google Shape;415;p80">
              <a:hlinkClick r:id="rId5" action="ppaction://hlinksldjump"/>
            </p:cNvPr>
            <p:cNvSpPr txBox="1"/>
            <p:nvPr/>
          </p:nvSpPr>
          <p:spPr>
            <a:xfrm>
              <a:off x="3167100" y="2195425"/>
              <a:ext cx="1372800" cy="14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Buenas</a:t>
              </a:r>
              <a:r>
                <a:rPr lang="en-US" b="1" dirty="0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b="1" dirty="0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Practicas</a:t>
              </a:r>
              <a:endParaRPr lang="en-US" b="1" dirty="0">
                <a:solidFill>
                  <a:srgbClr val="FF717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dirty="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300" dirty="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endParaRPr sz="1300" dirty="0">
                <a:solidFill>
                  <a:srgbClr val="999999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endParaRPr sz="13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6" name="Google Shape;416;p80">
              <a:hlinkClick r:id="rId6" action="ppaction://hlinksldjump"/>
            </p:cNvPr>
            <p:cNvSpPr txBox="1"/>
            <p:nvPr/>
          </p:nvSpPr>
          <p:spPr>
            <a:xfrm>
              <a:off x="4518850" y="2195425"/>
              <a:ext cx="1372800" cy="216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 dirty="0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Configuracion</a:t>
              </a:r>
              <a:r>
                <a:rPr lang="es-ES" b="1" dirty="0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 de la aplicación</a:t>
              </a:r>
              <a:br>
                <a:rPr lang="en-US" sz="1300" dirty="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endParaRPr sz="1300" dirty="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  <p:sp>
          <p:nvSpPr>
            <p:cNvPr id="420" name="Google Shape;420;p80"/>
            <p:cNvSpPr txBox="1"/>
            <p:nvPr/>
          </p:nvSpPr>
          <p:spPr>
            <a:xfrm>
              <a:off x="7334988" y="2195425"/>
              <a:ext cx="1495500" cy="239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b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Despliegue en </a:t>
              </a:r>
              <a:r>
                <a:rPr lang="es-ES" b="1" err="1">
                  <a:solidFill>
                    <a:srgbClr val="FF7175"/>
                  </a:solidFill>
                  <a:latin typeface="Roboto"/>
                  <a:ea typeface="Roboto"/>
                  <a:cs typeface="Roboto"/>
                  <a:sym typeface="Roboto"/>
                </a:rPr>
                <a:t>Docker</a:t>
              </a:r>
              <a:endParaRPr b="1">
                <a:solidFill>
                  <a:srgbClr val="FF717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20% - 25%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mensual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+20.000 RTs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+1.700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en</a:t>
              </a: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el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equipo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7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Paises</a:t>
              </a: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 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COL/MX /BR/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AGR/CH/UY/PE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33 </a:t>
              </a:r>
              <a:r>
                <a:rPr lang="en-US" sz="1300" err="1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  <a:t>Ciudades</a:t>
              </a:r>
              <a:br>
                <a:rPr lang="en-US" sz="1300">
                  <a:solidFill>
                    <a:srgbClr val="999999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rPr>
              </a:br>
              <a:endParaRPr sz="1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cxnSp>
          <p:nvCxnSpPr>
            <p:cNvPr id="421" name="Google Shape;421;p80"/>
            <p:cNvCxnSpPr/>
            <p:nvPr/>
          </p:nvCxnSpPr>
          <p:spPr>
            <a:xfrm>
              <a:off x="843250" y="2098075"/>
              <a:ext cx="71781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22" name="Google Shape;422;p80"/>
            <p:cNvSpPr/>
            <p:nvPr/>
          </p:nvSpPr>
          <p:spPr>
            <a:xfrm>
              <a:off x="861038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0"/>
            <p:cNvSpPr/>
            <p:nvPr/>
          </p:nvSpPr>
          <p:spPr>
            <a:xfrm>
              <a:off x="3822450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0"/>
            <p:cNvSpPr/>
            <p:nvPr/>
          </p:nvSpPr>
          <p:spPr>
            <a:xfrm>
              <a:off x="5226969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0"/>
            <p:cNvSpPr/>
            <p:nvPr/>
          </p:nvSpPr>
          <p:spPr>
            <a:xfrm>
              <a:off x="2365150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0"/>
            <p:cNvSpPr/>
            <p:nvPr/>
          </p:nvSpPr>
          <p:spPr>
            <a:xfrm>
              <a:off x="6631500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0"/>
            <p:cNvSpPr/>
            <p:nvPr/>
          </p:nvSpPr>
          <p:spPr>
            <a:xfrm>
              <a:off x="8051688" y="2056525"/>
              <a:ext cx="62100" cy="621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FF71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8" name="Google Shape;428;p80"/>
            <p:cNvPicPr preferRelativeResize="0"/>
            <p:nvPr/>
          </p:nvPicPr>
          <p:blipFill rotWithShape="1">
            <a:blip r:embed="rId7">
              <a:alphaModFix/>
            </a:blip>
            <a:srcRect l="3069" t="5432" r="52187" b="9814"/>
            <a:stretch/>
          </p:blipFill>
          <p:spPr>
            <a:xfrm>
              <a:off x="440888" y="856525"/>
              <a:ext cx="902400" cy="8973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29" name="Google Shape;429;p80"/>
            <p:cNvPicPr preferRelativeResize="0"/>
            <p:nvPr/>
          </p:nvPicPr>
          <p:blipFill rotWithShape="1">
            <a:blip r:embed="rId7">
              <a:alphaModFix/>
            </a:blip>
            <a:srcRect l="3069" t="5432" r="52187" b="9814"/>
            <a:stretch/>
          </p:blipFill>
          <p:spPr>
            <a:xfrm>
              <a:off x="1945000" y="856525"/>
              <a:ext cx="902400" cy="8973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0" name="Google Shape;430;p80"/>
            <p:cNvSpPr/>
            <p:nvPr/>
          </p:nvSpPr>
          <p:spPr>
            <a:xfrm>
              <a:off x="2009050" y="1202550"/>
              <a:ext cx="7743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1" name="Google Shape;431;p8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09050" y="1089713"/>
              <a:ext cx="774300" cy="454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80"/>
            <p:cNvPicPr preferRelativeResize="0"/>
            <p:nvPr/>
          </p:nvPicPr>
          <p:blipFill rotWithShape="1">
            <a:blip r:embed="rId7">
              <a:alphaModFix/>
            </a:blip>
            <a:srcRect l="3069" t="5432" r="52187" b="9814"/>
            <a:stretch/>
          </p:blipFill>
          <p:spPr>
            <a:xfrm>
              <a:off x="4806819" y="856525"/>
              <a:ext cx="902400" cy="8973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35" name="Google Shape;435;p80"/>
            <p:cNvPicPr preferRelativeResize="0"/>
            <p:nvPr/>
          </p:nvPicPr>
          <p:blipFill rotWithShape="1">
            <a:blip r:embed="rId7">
              <a:alphaModFix/>
            </a:blip>
            <a:srcRect l="3069" t="5432" r="52187" b="9814"/>
            <a:stretch/>
          </p:blipFill>
          <p:spPr>
            <a:xfrm>
              <a:off x="6211350" y="856525"/>
              <a:ext cx="902400" cy="8973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6" name="Google Shape;436;p80"/>
            <p:cNvSpPr/>
            <p:nvPr/>
          </p:nvSpPr>
          <p:spPr>
            <a:xfrm>
              <a:off x="6275400" y="1202550"/>
              <a:ext cx="7743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7" name="Google Shape;437;p80"/>
            <p:cNvPicPr preferRelativeResize="0"/>
            <p:nvPr/>
          </p:nvPicPr>
          <p:blipFill rotWithShape="1">
            <a:blip r:embed="rId7">
              <a:alphaModFix/>
            </a:blip>
            <a:srcRect l="3069" t="5432" r="52187" b="9814"/>
            <a:stretch/>
          </p:blipFill>
          <p:spPr>
            <a:xfrm>
              <a:off x="7631538" y="856525"/>
              <a:ext cx="902400" cy="8973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38" name="Google Shape;438;p80"/>
            <p:cNvSpPr/>
            <p:nvPr/>
          </p:nvSpPr>
          <p:spPr>
            <a:xfrm>
              <a:off x="7695588" y="1202550"/>
              <a:ext cx="7743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0"/>
            <p:cNvSpPr/>
            <p:nvPr/>
          </p:nvSpPr>
          <p:spPr>
            <a:xfrm>
              <a:off x="6487932" y="1132949"/>
              <a:ext cx="349237" cy="349488"/>
            </a:xfrm>
            <a:custGeom>
              <a:avLst/>
              <a:gdLst/>
              <a:ahLst/>
              <a:cxnLst/>
              <a:rect l="l" t="t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FF7174"/>
            </a:solidFill>
            <a:ln>
              <a:noFill/>
            </a:ln>
          </p:spPr>
          <p:txBody>
            <a:bodyPr spcFirstLastPara="1" wrap="square"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999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2" name="Google Shape;432;p8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02300" y="856900"/>
              <a:ext cx="902400" cy="902400"/>
            </a:xfrm>
            <a:prstGeom prst="ellipse">
              <a:avLst/>
            </a:prstGeom>
            <a:noFill/>
            <a:ln w="19050" cap="flat" cmpd="sng">
              <a:solidFill>
                <a:srgbClr val="FF7174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39" name="Google Shape;436;p80">
            <a:extLst>
              <a:ext uri="{FF2B5EF4-FFF2-40B4-BE49-F238E27FC236}">
                <a16:creationId xmlns:a16="http://schemas.microsoft.com/office/drawing/2014/main" id="{0ACF193C-7FCD-6F4C-B498-99909503BBBF}"/>
              </a:ext>
            </a:extLst>
          </p:cNvPr>
          <p:cNvSpPr/>
          <p:nvPr/>
        </p:nvSpPr>
        <p:spPr>
          <a:xfrm>
            <a:off x="4932934" y="1086375"/>
            <a:ext cx="7743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673C-B3F6-2B42-B58E-9377CB39F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6100" y="930474"/>
            <a:ext cx="762879" cy="49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C5963-E675-3E40-8EC0-98694495F3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0994" y="803901"/>
            <a:ext cx="853412" cy="726416"/>
          </a:xfrm>
          <a:prstGeom prst="rect">
            <a:avLst/>
          </a:prstGeom>
        </p:spPr>
      </p:pic>
      <p:sp>
        <p:nvSpPr>
          <p:cNvPr id="48" name="Google Shape;436;p80">
            <a:extLst>
              <a:ext uri="{FF2B5EF4-FFF2-40B4-BE49-F238E27FC236}">
                <a16:creationId xmlns:a16="http://schemas.microsoft.com/office/drawing/2014/main" id="{AF256080-3275-F347-AD2B-A3606B65883B}"/>
              </a:ext>
            </a:extLst>
          </p:cNvPr>
          <p:cNvSpPr/>
          <p:nvPr/>
        </p:nvSpPr>
        <p:spPr>
          <a:xfrm>
            <a:off x="3512590" y="1109925"/>
            <a:ext cx="7743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66B42-EFD8-C049-8804-FD0419D017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7293" y="880529"/>
            <a:ext cx="545634" cy="610785"/>
          </a:xfrm>
          <a:prstGeom prst="rect">
            <a:avLst/>
          </a:prstGeom>
        </p:spPr>
      </p:pic>
      <p:sp>
        <p:nvSpPr>
          <p:cNvPr id="49" name="Google Shape;436;p80">
            <a:extLst>
              <a:ext uri="{FF2B5EF4-FFF2-40B4-BE49-F238E27FC236}">
                <a16:creationId xmlns:a16="http://schemas.microsoft.com/office/drawing/2014/main" id="{DFDC78C3-E23E-834D-937F-243B80E4DE16}"/>
              </a:ext>
            </a:extLst>
          </p:cNvPr>
          <p:cNvSpPr/>
          <p:nvPr/>
        </p:nvSpPr>
        <p:spPr>
          <a:xfrm>
            <a:off x="2078681" y="1052809"/>
            <a:ext cx="774300" cy="2621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6;p80">
            <a:extLst>
              <a:ext uri="{FF2B5EF4-FFF2-40B4-BE49-F238E27FC236}">
                <a16:creationId xmlns:a16="http://schemas.microsoft.com/office/drawing/2014/main" id="{83B37FC7-B91B-FF4A-AAD0-B7FD85AC7903}"/>
              </a:ext>
            </a:extLst>
          </p:cNvPr>
          <p:cNvSpPr/>
          <p:nvPr/>
        </p:nvSpPr>
        <p:spPr>
          <a:xfrm>
            <a:off x="572557" y="1101676"/>
            <a:ext cx="7743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6517DF-FA88-6D4E-9DB7-512ACC80712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568" y="832974"/>
            <a:ext cx="709088" cy="7090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0C7E5A-2176-B647-8ACE-9F70DBA7EB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990" y="968479"/>
            <a:ext cx="712128" cy="473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2"/>
          <p:cNvSpPr txBox="1"/>
          <p:nvPr/>
        </p:nvSpPr>
        <p:spPr>
          <a:xfrm>
            <a:off x="3484350" y="2297424"/>
            <a:ext cx="21753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#</a:t>
            </a:r>
            <a:r>
              <a:rPr lang="en-US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ProgramamosConAmor</a:t>
            </a:r>
            <a:endParaRPr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" name="Google Shape;654;p92">
            <a:extLst>
              <a:ext uri="{FF2B5EF4-FFF2-40B4-BE49-F238E27FC236}">
                <a16:creationId xmlns:a16="http://schemas.microsoft.com/office/drawing/2014/main" id="{1FA12FDC-2937-C047-B307-5350FA990AED}"/>
              </a:ext>
            </a:extLst>
          </p:cNvPr>
          <p:cNvSpPr txBox="1"/>
          <p:nvPr/>
        </p:nvSpPr>
        <p:spPr>
          <a:xfrm>
            <a:off x="3484350" y="2633424"/>
            <a:ext cx="21753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#</a:t>
            </a:r>
            <a:r>
              <a:rPr lang="en-US" dirty="0" err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GraciasNodeConf</a:t>
            </a:r>
            <a:endParaRPr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" name="Google Shape;654;p92">
            <a:extLst>
              <a:ext uri="{FF2B5EF4-FFF2-40B4-BE49-F238E27FC236}">
                <a16:creationId xmlns:a16="http://schemas.microsoft.com/office/drawing/2014/main" id="{51D00BD4-D882-C144-8A61-5CD41E138A8A}"/>
              </a:ext>
            </a:extLst>
          </p:cNvPr>
          <p:cNvSpPr txBox="1"/>
          <p:nvPr/>
        </p:nvSpPr>
        <p:spPr>
          <a:xfrm>
            <a:off x="3484350" y="2969424"/>
            <a:ext cx="2175300" cy="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@judaca9008</a:t>
            </a:r>
            <a:endParaRPr dirty="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1981468"/>
            <a:ext cx="45365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>
                <a:solidFill>
                  <a:schemeClr val="bg1"/>
                </a:solidFill>
              </a:rPr>
              <a:t>Conceptos Básicos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5146158" y="940535"/>
            <a:ext cx="3997842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err="1">
                <a:solidFill>
                  <a:schemeClr val="tx1"/>
                </a:solidFill>
              </a:rPr>
              <a:t>Rest</a:t>
            </a:r>
            <a:endParaRPr lang="es-ES_tradnl" sz="32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>
                <a:solidFill>
                  <a:schemeClr val="tx1"/>
                </a:solidFill>
              </a:rPr>
              <a:t>API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>
                <a:solidFill>
                  <a:schemeClr val="tx1"/>
                </a:solidFill>
              </a:rPr>
              <a:t>Concurrencia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err="1">
                <a:solidFill>
                  <a:schemeClr val="tx1"/>
                </a:solidFill>
              </a:rPr>
              <a:t>Git</a:t>
            </a:r>
            <a:endParaRPr lang="es-ES_tradnl" sz="320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>
                <a:solidFill>
                  <a:schemeClr val="tx1"/>
                </a:solidFill>
              </a:rPr>
              <a:t>S3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3200" err="1">
                <a:solidFill>
                  <a:schemeClr val="tx1"/>
                </a:solidFill>
              </a:rPr>
              <a:t>Docker</a:t>
            </a:r>
            <a:endParaRPr lang="es-ES_tradnl" sz="3200">
              <a:solidFill>
                <a:schemeClr val="tx1"/>
              </a:solidFill>
            </a:endParaRPr>
          </a:p>
          <a:p>
            <a:endParaRPr lang="es-ES_tradnl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19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err="1">
                <a:solidFill>
                  <a:schemeClr val="bg1">
                    <a:lumMod val="95000"/>
                  </a:schemeClr>
                </a:solidFill>
              </a:rPr>
              <a:t>Rest</a:t>
            </a:r>
            <a:endParaRPr lang="es-ES_tradnl" sz="4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Patrón arquitectónico con pautas de diseño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Funciona bajo protocolo http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Usa métodos HTPP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Cada recurso tienen un identificador único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FA149-7BF4-B240-B698-141F76DC5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9" y="3323987"/>
            <a:ext cx="25400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5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79941"/>
            <a:ext cx="45365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Programming Interface</a:t>
            </a:r>
            <a:endParaRPr lang="es-ES_tradnl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180900"/>
            <a:ext cx="46074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Define las funciones del lado del servidor que son soportadas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No hay una forma estándar de escribir </a:t>
            </a:r>
            <a:r>
              <a:rPr lang="es-ES_tradnl" sz="2800" dirty="0" err="1">
                <a:solidFill>
                  <a:schemeClr val="tx1"/>
                </a:solidFill>
              </a:rPr>
              <a:t>APIs</a:t>
            </a:r>
            <a:endParaRPr lang="es-ES_tradnl" sz="28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70CDE-7DAF-4D47-837E-1D51C07F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972" y="2672383"/>
            <a:ext cx="4380614" cy="176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1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>
                <a:solidFill>
                  <a:schemeClr val="bg1">
                    <a:lumMod val="95000"/>
                  </a:schemeClr>
                </a:solidFill>
              </a:rPr>
              <a:t>Concurrencia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71BA-6305-8A43-BA9D-6B725FFC2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129" y="1123950"/>
            <a:ext cx="44323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>
                <a:solidFill>
                  <a:schemeClr val="bg1">
                    <a:lumMod val="95000"/>
                  </a:schemeClr>
                </a:solidFill>
              </a:rPr>
              <a:t>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Sistema de control de versiones.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 err="1"/>
              <a:t>Trabajar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equipo</a:t>
            </a:r>
            <a:r>
              <a:rPr lang="en-US" sz="2800" dirty="0"/>
              <a:t> de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manera</a:t>
            </a:r>
            <a:r>
              <a:rPr lang="en-US" sz="2800" dirty="0"/>
              <a:t> </a:t>
            </a:r>
            <a:r>
              <a:rPr lang="en-US" sz="2800" dirty="0" err="1"/>
              <a:t>mucho</a:t>
            </a:r>
            <a:r>
              <a:rPr lang="en-US" sz="2800" dirty="0"/>
              <a:t> </a:t>
            </a:r>
            <a:r>
              <a:rPr lang="en-US" sz="2800" dirty="0" err="1"/>
              <a:t>más</a:t>
            </a:r>
            <a:r>
              <a:rPr lang="en-US" sz="2800" dirty="0"/>
              <a:t> simple y optima.</a:t>
            </a:r>
            <a:endParaRPr lang="es-ES_tradnl" sz="2800" b="1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Gestión de ramas de desarrollo.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F3DCF-0825-014D-ACED-45E448E00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35" y="3118886"/>
            <a:ext cx="4493546" cy="19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033143"/>
            <a:ext cx="45365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dirty="0">
                <a:solidFill>
                  <a:schemeClr val="bg1">
                    <a:lumMod val="95000"/>
                  </a:schemeClr>
                </a:solidFill>
              </a:rPr>
              <a:t>S3</a:t>
            </a:r>
          </a:p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Simple Storage Service</a:t>
            </a:r>
            <a:endParaRPr lang="es-ES_tradnl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/>
              <a:t>Servicio</a:t>
            </a:r>
            <a:r>
              <a:rPr lang="en-US" sz="2800" dirty="0"/>
              <a:t> de </a:t>
            </a:r>
            <a:r>
              <a:rPr lang="es-ES_tradnl" sz="2800" dirty="0"/>
              <a:t>almacenamiento</a:t>
            </a:r>
            <a:r>
              <a:rPr lang="en-US" sz="2800" dirty="0"/>
              <a:t> para Internet.</a:t>
            </a:r>
            <a:endParaRPr lang="es-ES_tradnl" sz="28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Almacena cualquier tipo de archivo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800" dirty="0">
                <a:solidFill>
                  <a:schemeClr val="tx1"/>
                </a:solidFill>
              </a:rPr>
              <a:t>Ejecutar paginas estáticas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7E4E8-7603-0149-A8F2-8B4597C4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949" y="3169743"/>
            <a:ext cx="3742660" cy="154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5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4;p82">
            <a:extLst>
              <a:ext uri="{FF2B5EF4-FFF2-40B4-BE49-F238E27FC236}">
                <a16:creationId xmlns:a16="http://schemas.microsoft.com/office/drawing/2014/main" id="{74FCF8A5-52FE-644C-8EA6-7DD18EA19CDD}"/>
              </a:ext>
            </a:extLst>
          </p:cNvPr>
          <p:cNvSpPr txBox="1"/>
          <p:nvPr/>
        </p:nvSpPr>
        <p:spPr>
          <a:xfrm>
            <a:off x="133700" y="180900"/>
            <a:ext cx="1544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TECHNOLOGY STACK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lang="es-ES"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br>
              <a:rPr lang="en-US" sz="800"/>
            </a:br>
            <a:endParaRPr sz="800" b="0" u="none" strike="noStrike" cap="none">
              <a:solidFill>
                <a:srgbClr val="B7B7B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Google Shape;401;p79">
            <a:extLst>
              <a:ext uri="{FF2B5EF4-FFF2-40B4-BE49-F238E27FC236}">
                <a16:creationId xmlns:a16="http://schemas.microsoft.com/office/drawing/2014/main" id="{44FB3C44-61B7-2240-B98D-144D46BB1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36558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8CD47B-1B87-7C44-B402-0DBFEAFF1841}"/>
              </a:ext>
            </a:extLst>
          </p:cNvPr>
          <p:cNvSpPr txBox="1"/>
          <p:nvPr/>
        </p:nvSpPr>
        <p:spPr>
          <a:xfrm>
            <a:off x="0" y="2187030"/>
            <a:ext cx="4536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err="1">
                <a:solidFill>
                  <a:schemeClr val="bg1">
                    <a:lumMod val="95000"/>
                  </a:schemeClr>
                </a:solidFill>
              </a:rPr>
              <a:t>Docker</a:t>
            </a:r>
            <a:endParaRPr lang="es-ES_tradnl" sz="4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17D1D-7E76-7D40-99DD-9B73D97F57C3}"/>
              </a:ext>
            </a:extLst>
          </p:cNvPr>
          <p:cNvSpPr txBox="1"/>
          <p:nvPr/>
        </p:nvSpPr>
        <p:spPr>
          <a:xfrm>
            <a:off x="4536558" y="0"/>
            <a:ext cx="460744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Software en contenedores.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necesario</a:t>
            </a:r>
            <a:r>
              <a:rPr lang="en-US" sz="2400" dirty="0"/>
              <a:t> </a:t>
            </a:r>
            <a:r>
              <a:rPr lang="en-US" sz="2400" dirty="0" err="1"/>
              <a:t>instalar</a:t>
            </a:r>
            <a:r>
              <a:rPr lang="en-US" sz="2400" dirty="0"/>
              <a:t> un 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operativo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contenedor</a:t>
            </a:r>
            <a:r>
              <a:rPr lang="en-US" sz="2400" dirty="0"/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Menor</a:t>
            </a:r>
            <a:r>
              <a:rPr lang="en-US" sz="2400" dirty="0"/>
              <a:t> </a:t>
            </a:r>
            <a:r>
              <a:rPr lang="en-US" sz="2400" dirty="0" err="1"/>
              <a:t>uso</a:t>
            </a:r>
            <a:r>
              <a:rPr lang="en-US" sz="2400" dirty="0"/>
              <a:t>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recursos</a:t>
            </a:r>
            <a:r>
              <a:rPr lang="en-US" sz="2400" dirty="0"/>
              <a:t> de la </a:t>
            </a:r>
            <a:r>
              <a:rPr lang="en-US" sz="2400" dirty="0" err="1"/>
              <a:t>máquina</a:t>
            </a:r>
            <a:endParaRPr lang="en-US" sz="24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Mejor</a:t>
            </a:r>
            <a:r>
              <a:rPr lang="en-US" sz="2400" dirty="0"/>
              <a:t> </a:t>
            </a:r>
            <a:r>
              <a:rPr lang="en-US" sz="2400" dirty="0" err="1"/>
              <a:t>portabilidad</a:t>
            </a:r>
            <a:endParaRPr lang="es-ES_tradnl" sz="24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58AE2B-AD9F-D240-B37B-795D66321395}"/>
              </a:ext>
            </a:extLst>
          </p:cNvPr>
          <p:cNvSpPr/>
          <p:nvPr/>
        </p:nvSpPr>
        <p:spPr>
          <a:xfrm>
            <a:off x="133700" y="180900"/>
            <a:ext cx="397928" cy="336551"/>
          </a:xfrm>
          <a:prstGeom prst="rect">
            <a:avLst/>
          </a:prstGeom>
          <a:solidFill>
            <a:srgbClr val="EE8779"/>
          </a:solidFill>
          <a:ln>
            <a:solidFill>
              <a:srgbClr val="EE8779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146DC-149D-324A-82BF-364854F98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742" y="2793439"/>
            <a:ext cx="2771903" cy="22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1021</Words>
  <Application>Microsoft Macintosh PowerPoint</Application>
  <PresentationFormat>On-screen Show (16:9)</PresentationFormat>
  <Paragraphs>218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Arial</vt:lpstr>
      <vt:lpstr>Roboto</vt:lpstr>
      <vt:lpstr>Verdana</vt:lpstr>
      <vt:lpstr>Roboto Medium</vt:lpstr>
      <vt:lpstr>Consolas</vt:lpstr>
      <vt:lpstr>Roboto Condensed Light</vt:lpstr>
      <vt:lpstr>Trebuchet MS</vt:lpstr>
      <vt:lpstr>Menlo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Juan David Canal Vera</cp:lastModifiedBy>
  <cp:revision>42</cp:revision>
  <dcterms:modified xsi:type="dcterms:W3CDTF">2019-06-21T09:57:37Z</dcterms:modified>
</cp:coreProperties>
</file>